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4" r:id="rId9"/>
    <p:sldId id="267" r:id="rId10"/>
    <p:sldId id="265" r:id="rId11"/>
    <p:sldId id="268" r:id="rId12"/>
    <p:sldId id="269" r:id="rId13"/>
    <p:sldId id="26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2C82F-A6B2-47C0-8705-5D18068C8906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3C85B-7347-4B00-BF2D-C5E440E5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fectiva.com/q-senso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Body Sensor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1.accelormeter data confusion tables</a:t>
            </a:r>
            <a:br>
              <a:rPr lang="en-US" dirty="0"/>
            </a:br>
            <a:r>
              <a:rPr lang="en-US" dirty="0"/>
              <a:t>- Done with 97% accuracy</a:t>
            </a:r>
          </a:p>
          <a:p>
            <a:r>
              <a:rPr lang="en-US" dirty="0"/>
              <a:t>2.predictions for Physiological data: based on regular </a:t>
            </a:r>
            <a:r>
              <a:rPr lang="en-US" dirty="0" smtClean="0"/>
              <a:t>activities </a:t>
            </a:r>
            <a:r>
              <a:rPr lang="en-US" dirty="0"/>
              <a:t>(no problems with emotion dysregulation or substance craving)?.</a:t>
            </a:r>
            <a:br>
              <a:rPr lang="en-US" dirty="0"/>
            </a:br>
            <a:r>
              <a:rPr lang="en-US" dirty="0"/>
              <a:t>heart rate..</a:t>
            </a:r>
            <a:br>
              <a:rPr lang="en-US" dirty="0"/>
            </a:br>
            <a:r>
              <a:rPr lang="en-US" dirty="0"/>
              <a:t>heart rate variability</a:t>
            </a:r>
            <a:br>
              <a:rPr lang="en-US" dirty="0"/>
            </a:br>
            <a:r>
              <a:rPr lang="en-US" dirty="0"/>
              <a:t>temperature </a:t>
            </a:r>
            <a:br>
              <a:rPr lang="en-US" dirty="0"/>
            </a:br>
            <a:r>
              <a:rPr lang="en-US" dirty="0"/>
              <a:t>more physiological data....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tamodel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7946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The work presented here only touches the surface of the requirements needed to get the experiment fully functional.</a:t>
            </a:r>
          </a:p>
          <a:p>
            <a:r>
              <a:rPr lang="en-US" sz="2000" dirty="0" smtClean="0"/>
              <a:t>refinement </a:t>
            </a:r>
            <a:r>
              <a:rPr lang="en-US" sz="2000" dirty="0"/>
              <a:t>of the data classifiers. </a:t>
            </a:r>
            <a:r>
              <a:rPr lang="en-US" sz="2000" dirty="0" smtClean="0"/>
              <a:t>the </a:t>
            </a:r>
            <a:r>
              <a:rPr lang="en-US" sz="2000" dirty="0"/>
              <a:t>sensors are capable of gathering vast amounts of physiological data like </a:t>
            </a:r>
            <a:r>
              <a:rPr lang="en-US" sz="2000" dirty="0" smtClean="0"/>
              <a:t>skin</a:t>
            </a:r>
            <a:endParaRPr lang="en-US" sz="2000" dirty="0"/>
          </a:p>
          <a:p>
            <a:r>
              <a:rPr lang="en-US" sz="2000" dirty="0"/>
              <a:t>     Classifying this data based off of survey data 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use </a:t>
            </a:r>
            <a:r>
              <a:rPr lang="en-US" sz="2000" dirty="0"/>
              <a:t>of time stamps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still exists some file I/O and Bluetooth connectivity issues, </a:t>
            </a:r>
          </a:p>
          <a:p>
            <a:r>
              <a:rPr lang="en-US" sz="2000" dirty="0" smtClean="0"/>
              <a:t>more complex data.</a:t>
            </a:r>
          </a:p>
          <a:p>
            <a:r>
              <a:rPr lang="en-US" sz="2000" dirty="0" smtClean="0"/>
              <a:t>avoid data corruption. </a:t>
            </a:r>
          </a:p>
          <a:p>
            <a:r>
              <a:rPr lang="en-US" sz="2000" dirty="0" smtClean="0"/>
              <a:t>distribution of the program’s surveys. The Graphical elements of the surveys may benefit from additional </a:t>
            </a:r>
            <a:r>
              <a:rPr lang="en-US" sz="1800" dirty="0" smtClean="0"/>
              <a:t>formatting as well to insure that </a:t>
            </a:r>
          </a:p>
          <a:p>
            <a:endParaRPr lang="en-US" sz="18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In the information age, smartphones have become a way of life. We have only begun to tap into the true potential of this smartphone technology. </a:t>
            </a:r>
          </a:p>
          <a:p>
            <a:r>
              <a:rPr lang="en-US" dirty="0" smtClean="0"/>
              <a:t>Smart phones sensors are becoming exponentially more sophisticated and applicable to every day activities</a:t>
            </a:r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Trull</a:t>
            </a:r>
            <a:r>
              <a:rPr lang="en-US" dirty="0" smtClean="0"/>
              <a:t>, T. Grant Proposal </a:t>
            </a:r>
            <a:r>
              <a:rPr lang="en-US" i="1" dirty="0" smtClean="0"/>
              <a:t>Remote wireless sensing network for the assessment of emotion dysregulation and craving for substance use. 2012</a:t>
            </a:r>
            <a:endParaRPr lang="en-US" dirty="0" smtClean="0"/>
          </a:p>
          <a:p>
            <a:r>
              <a:rPr lang="en-US" dirty="0" smtClean="0"/>
              <a:t>2. Miller, G. </a:t>
            </a:r>
            <a:r>
              <a:rPr lang="en-US" i="1" dirty="0" smtClean="0"/>
              <a:t>The Smartphone Psychology Manifesto</a:t>
            </a:r>
            <a:r>
              <a:rPr lang="en-US" b="1" i="1" dirty="0" smtClean="0"/>
              <a:t> </a:t>
            </a:r>
            <a:r>
              <a:rPr lang="fr-FR" dirty="0" smtClean="0"/>
              <a:t>Perspectives on Psychological Science </a:t>
            </a:r>
            <a:r>
              <a:rPr lang="fr-FR" i="1" dirty="0" smtClean="0"/>
              <a:t>2012.</a:t>
            </a:r>
            <a:endParaRPr lang="en-US" i="1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Affectiva</a:t>
            </a:r>
            <a:r>
              <a:rPr lang="en-US" dirty="0" smtClean="0"/>
              <a:t> Inc. 2012 </a:t>
            </a:r>
            <a:r>
              <a:rPr lang="en-US" i="1" dirty="0" smtClean="0"/>
              <a:t>Q-Sensors. </a:t>
            </a:r>
            <a:r>
              <a:rPr lang="en-US" dirty="0" smtClean="0">
                <a:hlinkClick r:id="rId2"/>
              </a:rPr>
              <a:t>http://www.affectiva.com/q-sensor/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Develop an application that can identifying affective experience</a:t>
            </a:r>
          </a:p>
          <a:p>
            <a:pPr lvl="1" fontAlgn="base"/>
            <a:r>
              <a:rPr lang="en-US" dirty="0"/>
              <a:t>physiological responses</a:t>
            </a:r>
          </a:p>
          <a:p>
            <a:pPr lvl="1" fontAlgn="base"/>
            <a:r>
              <a:rPr lang="en-US" dirty="0"/>
              <a:t>Especially those for craving for alcohol</a:t>
            </a:r>
          </a:p>
          <a:p>
            <a:pPr lvl="2" fontAlgn="base"/>
            <a:r>
              <a:rPr lang="en-US" dirty="0"/>
              <a:t>this application is capable of doing this</a:t>
            </a:r>
          </a:p>
          <a:p>
            <a:pPr fontAlgn="base"/>
            <a:r>
              <a:rPr lang="en-US" dirty="0"/>
              <a:t>Create classifiable data to differentiate between different mood states</a:t>
            </a:r>
          </a:p>
          <a:p>
            <a:pPr lvl="1" fontAlgn="base"/>
            <a:r>
              <a:rPr lang="en-US" dirty="0"/>
              <a:t>Data collected will be tested against a trained model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system of survey scheduling and file writing necessary in development</a:t>
            </a:r>
          </a:p>
          <a:p>
            <a:r>
              <a:rPr lang="en-US" dirty="0" smtClean="0"/>
              <a:t>There are six modules or item parcels are administered on the phone:</a:t>
            </a:r>
          </a:p>
          <a:p>
            <a:pPr lvl="1"/>
            <a:r>
              <a:rPr lang="en-US" sz="1600" b="1" u="sng" dirty="0" smtClean="0"/>
              <a:t>I. Morning or Wake-Up Report Item Parcel</a:t>
            </a:r>
            <a:r>
              <a:rPr lang="en-US" sz="1600" dirty="0" smtClean="0"/>
              <a:t>-completed by all subjects each day</a:t>
            </a:r>
            <a:r>
              <a:rPr lang="en-US" sz="1600" b="1" dirty="0" smtClean="0"/>
              <a:t> </a:t>
            </a:r>
            <a:endParaRPr lang="en-US" sz="1600" dirty="0" smtClean="0"/>
          </a:p>
          <a:p>
            <a:pPr lvl="1"/>
            <a:r>
              <a:rPr lang="en-US" sz="1600" b="1" u="sng" dirty="0" smtClean="0"/>
              <a:t>II. Random Assessment / Prompt Item Parcel</a:t>
            </a:r>
            <a:r>
              <a:rPr lang="en-US" sz="1600" dirty="0" smtClean="0"/>
              <a:t>-completed by all subjects six times per day, and as prompted by physiological signatures.</a:t>
            </a:r>
            <a:r>
              <a:rPr lang="en-US" sz="1600" b="1" dirty="0" smtClean="0"/>
              <a:t> </a:t>
            </a:r>
            <a:endParaRPr lang="en-US" sz="1600" dirty="0"/>
          </a:p>
          <a:p>
            <a:pPr lvl="1"/>
            <a:r>
              <a:rPr lang="en-US" sz="1600" b="1" u="sng" dirty="0" smtClean="0"/>
              <a:t>III. Initial Drinking Episode Item Parcel</a:t>
            </a:r>
            <a:r>
              <a:rPr lang="en-US" sz="1600" dirty="0" smtClean="0"/>
              <a:t>-completed only when an alcoholic drink is logged by participant</a:t>
            </a:r>
          </a:p>
          <a:p>
            <a:pPr lvl="1"/>
            <a:r>
              <a:rPr lang="en-US" sz="1600" b="1" u="sng" dirty="0" smtClean="0"/>
              <a:t>IV. Drinking Follow-Up Assessments </a:t>
            </a:r>
            <a:r>
              <a:rPr lang="en-US" sz="1600" dirty="0" smtClean="0"/>
              <a:t>– to be administered at 30 </a:t>
            </a:r>
            <a:r>
              <a:rPr lang="en-US" sz="1600" dirty="0" err="1" smtClean="0"/>
              <a:t>mins</a:t>
            </a:r>
            <a:r>
              <a:rPr lang="en-US" sz="1600" dirty="0" smtClean="0"/>
              <a:t>, 60 </a:t>
            </a:r>
            <a:r>
              <a:rPr lang="en-US" sz="1600" dirty="0" err="1" smtClean="0"/>
              <a:t>mins</a:t>
            </a:r>
            <a:r>
              <a:rPr lang="en-US" sz="1600" dirty="0" smtClean="0"/>
              <a:t>, 120 </a:t>
            </a:r>
            <a:r>
              <a:rPr lang="en-US" sz="1600" dirty="0" err="1" smtClean="0"/>
              <a:t>mins</a:t>
            </a:r>
            <a:r>
              <a:rPr lang="en-US" sz="1600" dirty="0" smtClean="0"/>
              <a:t> following the participants’ logging the first drink.</a:t>
            </a:r>
          </a:p>
          <a:p>
            <a:pPr lvl="1"/>
            <a:r>
              <a:rPr lang="en-US" sz="1600" b="1" u="sng" dirty="0" smtClean="0"/>
              <a:t>V. Craving Episode Item Parcel</a:t>
            </a:r>
            <a:r>
              <a:rPr lang="en-US" sz="1600" dirty="0" smtClean="0"/>
              <a:t>-initiated by participant and completed only when participant craves an alcoholic drink.</a:t>
            </a:r>
            <a:r>
              <a:rPr lang="en-US" sz="1600" b="1" dirty="0" smtClean="0"/>
              <a:t> </a:t>
            </a:r>
            <a:endParaRPr lang="en-US" sz="1600" dirty="0"/>
          </a:p>
          <a:p>
            <a:pPr lvl="1"/>
            <a:r>
              <a:rPr lang="en-US" sz="1600" b="1" u="sng" dirty="0" smtClean="0"/>
              <a:t>VI. Mood Dysregulation Episode Item Parcel</a:t>
            </a:r>
            <a:r>
              <a:rPr lang="en-US" sz="1600" dirty="0" smtClean="0"/>
              <a:t>- initiated by participant and completed only when participant experiences a significant change in mood state.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questions were written as XML files</a:t>
            </a:r>
          </a:p>
          <a:p>
            <a:r>
              <a:rPr lang="en-US" dirty="0" smtClean="0"/>
              <a:t>Used SAX </a:t>
            </a:r>
            <a:r>
              <a:rPr lang="en-US" dirty="0"/>
              <a:t>parser </a:t>
            </a:r>
            <a:r>
              <a:rPr lang="en-US" dirty="0" smtClean="0"/>
              <a:t>to display on phone</a:t>
            </a:r>
          </a:p>
          <a:p>
            <a:pPr lvl="1"/>
            <a:r>
              <a:rPr lang="en-US" u="sng" dirty="0" smtClean="0"/>
              <a:t>S</a:t>
            </a:r>
            <a:r>
              <a:rPr lang="en-US" dirty="0" smtClean="0"/>
              <a:t>imple </a:t>
            </a:r>
            <a:r>
              <a:rPr lang="en-US" u="sng" dirty="0" smtClean="0"/>
              <a:t>A</a:t>
            </a:r>
            <a:r>
              <a:rPr lang="en-US" dirty="0" smtClean="0"/>
              <a:t>PI </a:t>
            </a:r>
            <a:r>
              <a:rPr lang="en-US" dirty="0"/>
              <a:t>for </a:t>
            </a:r>
            <a:r>
              <a:rPr lang="en-US" u="sng" dirty="0" smtClean="0"/>
              <a:t>X</a:t>
            </a:r>
            <a:r>
              <a:rPr lang="en-US" dirty="0" smtClean="0"/>
              <a:t>ML</a:t>
            </a:r>
          </a:p>
          <a:p>
            <a:pPr lvl="1"/>
            <a:r>
              <a:rPr lang="en-US" dirty="0" smtClean="0"/>
              <a:t>Event driven Parser when file reaches a tag give instructions for printing.</a:t>
            </a:r>
          </a:p>
          <a:p>
            <a:pPr lvl="1"/>
            <a:r>
              <a:rPr lang="en-US" dirty="0" smtClean="0"/>
              <a:t>Example questions: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ALCOHOL URGE/CRAVING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PAST 15 MINUTES (1 = not at all, 5 = extremely)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(1) Did you CRAVE A DRINK?		 		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SMOKING URGE/CRAVING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PAST 15 MINUTES (1 = not at all, 5 = extremely)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>
              <a:buNone/>
            </a:pPr>
            <a:r>
              <a:rPr lang="en-US" dirty="0"/>
              <a:t>Did you CRAVE A CIGARETTE? 			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b="1" dirty="0"/>
              <a:t>ALCOHOL INTOXICATION SYMPTOMS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PAST 15 MINUTES (1 = not at all, 5 = extremely)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>
              <a:buNone/>
            </a:pPr>
            <a:r>
              <a:rPr lang="en-US" dirty="0"/>
              <a:t>Did you feel SLUGGISH?	</a:t>
            </a:r>
          </a:p>
          <a:p>
            <a:pPr lvl="0">
              <a:buNone/>
            </a:pPr>
            <a:r>
              <a:rPr lang="en-US" dirty="0"/>
              <a:t>Did you feel BUZZED?	 </a:t>
            </a:r>
          </a:p>
          <a:p>
            <a:pPr lvl="0">
              <a:buNone/>
            </a:pPr>
            <a:r>
              <a:rPr lang="en-US" dirty="0"/>
              <a:t>Did you feel DIZZY?	 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dirty="0" smtClean="0"/>
              <a:t>_ </a:t>
            </a:r>
            <a:r>
              <a:rPr lang="en-US" dirty="0"/>
              <a:t>other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b="1" dirty="0" smtClean="0"/>
              <a:t>HANGOVER/HANGOVER SYMPTOMS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PAST 15 MINUTES (1 = not at all, 5 = extremely)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None/>
            </a:pPr>
            <a:r>
              <a:rPr lang="en-US" dirty="0" smtClean="0"/>
              <a:t>Have you had a HEADACHE?	 			</a:t>
            </a:r>
          </a:p>
          <a:p>
            <a:pPr lvl="0">
              <a:buNone/>
            </a:pPr>
            <a:r>
              <a:rPr lang="en-US" dirty="0" smtClean="0"/>
              <a:t>Have you felt NAUSEOUS?				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SITUATION AND SETTING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(1) In the PAST 15 MINUTES, WHO have you been with: (Check all that apply)</a:t>
            </a:r>
          </a:p>
          <a:p>
            <a:pPr>
              <a:buNone/>
            </a:pPr>
            <a:r>
              <a:rPr lang="en-US" b="1" i="1" dirty="0" smtClean="0"/>
              <a:t>Note: We will lock out other responses if “no one” is checked.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_ no one  </a:t>
            </a:r>
          </a:p>
          <a:p>
            <a:pPr>
              <a:buNone/>
            </a:pPr>
            <a:r>
              <a:rPr lang="en-US" dirty="0" smtClean="0"/>
              <a:t>_ partner/spouse</a:t>
            </a:r>
          </a:p>
          <a:p>
            <a:pPr>
              <a:buNone/>
            </a:pPr>
            <a:r>
              <a:rPr lang="en-US" dirty="0" smtClean="0"/>
              <a:t>_ friend/acquaintance</a:t>
            </a:r>
          </a:p>
          <a:p>
            <a:pPr>
              <a:buNone/>
            </a:pPr>
            <a:r>
              <a:rPr lang="en-US" dirty="0" smtClean="0"/>
              <a:t>_ other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(2) WHERE is your current location? (Check all that apply)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_ home</a:t>
            </a:r>
          </a:p>
          <a:p>
            <a:pPr>
              <a:buNone/>
            </a:pPr>
            <a:r>
              <a:rPr lang="en-US" dirty="0" smtClean="0"/>
              <a:t>_ work</a:t>
            </a:r>
          </a:p>
          <a:p>
            <a:pPr>
              <a:buNone/>
            </a:pPr>
            <a:r>
              <a:rPr lang="en-US" dirty="0" smtClean="0"/>
              <a:t>_ bar/restaurant</a:t>
            </a:r>
          </a:p>
          <a:p>
            <a:pPr>
              <a:buNone/>
            </a:pPr>
            <a:r>
              <a:rPr lang="en-US" dirty="0" smtClean="0"/>
              <a:t>_ outside</a:t>
            </a:r>
          </a:p>
          <a:p>
            <a:pPr>
              <a:buNone/>
            </a:pPr>
            <a:r>
              <a:rPr lang="en-US" dirty="0" smtClean="0"/>
              <a:t>_ other public place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r>
              <a:rPr lang="en-US" dirty="0" err="1" smtClean="0"/>
              <a:t>pics</a:t>
            </a:r>
            <a:endParaRPr lang="en-US" dirty="0"/>
          </a:p>
        </p:txBody>
      </p:sp>
      <p:pic>
        <p:nvPicPr>
          <p:cNvPr id="5" name="Content Placeholder 4" descr="Android Pic 2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052736"/>
            <a:ext cx="3600400" cy="5846366"/>
          </a:xfrm>
        </p:spPr>
      </p:pic>
      <p:pic>
        <p:nvPicPr>
          <p:cNvPr id="6" name="Content Placeholder 5" descr="Android Pics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6" y="1052735"/>
            <a:ext cx="3600400" cy="5710403"/>
          </a:xfr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pic>
        <p:nvPicPr>
          <p:cNvPr id="4" name="Content Placeholder 3" descr="Affectiva-Mood-sensing-Wristba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628800"/>
            <a:ext cx="2768660" cy="1944216"/>
          </a:xfrm>
        </p:spPr>
      </p:pic>
      <p:sp>
        <p:nvSpPr>
          <p:cNvPr id="5" name="TextBox 4"/>
          <p:cNvSpPr txBox="1"/>
          <p:nvPr/>
        </p:nvSpPr>
        <p:spPr>
          <a:xfrm>
            <a:off x="3923928" y="2060848"/>
            <a:ext cx="4320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Q- Sensor</a:t>
            </a:r>
          </a:p>
          <a:p>
            <a:r>
              <a:rPr lang="en-US" dirty="0" smtClean="0"/>
              <a:t>Uses bluetooth file transfer protocol.</a:t>
            </a:r>
          </a:p>
          <a:p>
            <a:r>
              <a:rPr lang="en-US" dirty="0" smtClean="0"/>
              <a:t>Collects temperature, potion, skin conductance</a:t>
            </a:r>
          </a:p>
          <a:p>
            <a:endParaRPr lang="en-US" dirty="0" smtClean="0"/>
          </a:p>
          <a:p>
            <a:r>
              <a:rPr lang="en-US" dirty="0" smtClean="0"/>
              <a:t>Wearability</a:t>
            </a:r>
          </a:p>
          <a:p>
            <a:endParaRPr lang="en-US" dirty="0"/>
          </a:p>
          <a:p>
            <a:r>
              <a:rPr lang="en-US" dirty="0" smtClean="0"/>
              <a:t>Also uses position for android however other android internal sensors are easily activated.</a:t>
            </a:r>
          </a:p>
          <a:p>
            <a:endParaRPr lang="en-US" dirty="0" smtClean="0"/>
          </a:p>
          <a:p>
            <a:r>
              <a:rPr lang="en-US" dirty="0" err="1" smtClean="0"/>
              <a:t>Equivital</a:t>
            </a:r>
            <a:r>
              <a:rPr lang="en-US" dirty="0" smtClean="0"/>
              <a:t> -respiration, heart rate/variability, oxygen saturation</a:t>
            </a:r>
          </a:p>
          <a:p>
            <a:endParaRPr lang="en-US" b="1" dirty="0"/>
          </a:p>
        </p:txBody>
      </p:sp>
      <p:pic>
        <p:nvPicPr>
          <p:cNvPr id="8194" name="Picture 2" descr="Equivital Chest Belt B2 - With Extra Connector&#10;Click to view product detai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225408"/>
            <a:ext cx="1733178" cy="2322459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graphs show the different aspects of </a:t>
            </a:r>
            <a:r>
              <a:rPr lang="en-US" dirty="0" smtClean="0"/>
              <a:t>accelerometer </a:t>
            </a:r>
            <a:r>
              <a:rPr lang="en-US" dirty="0"/>
              <a:t>data being classified into three </a:t>
            </a:r>
            <a:r>
              <a:rPr lang="en-US" dirty="0" smtClean="0"/>
              <a:t>states.</a:t>
            </a:r>
          </a:p>
          <a:p>
            <a:r>
              <a:rPr lang="en-US" dirty="0" smtClean="0"/>
              <a:t>Idle, walking, climbing stairs,</a:t>
            </a:r>
          </a:p>
          <a:p>
            <a:pPr lvl="1"/>
            <a:r>
              <a:rPr lang="en-US" dirty="0" smtClean="0"/>
              <a:t>Running and other activities attempted</a:t>
            </a:r>
          </a:p>
          <a:p>
            <a:pPr lvl="1"/>
            <a:r>
              <a:rPr lang="en-US" dirty="0" smtClean="0"/>
              <a:t>Connectivity problems, Bluetooth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Subclasses: type, time, name, Qx1y1z1, Ax1y1z1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isualized-data discretiz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44578" y="260648"/>
            <a:ext cx="9288578" cy="6239583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409</Words>
  <Application>Microsoft Office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Body Sensor Network</vt:lpstr>
      <vt:lpstr>Project Overview</vt:lpstr>
      <vt:lpstr>Survey</vt:lpstr>
      <vt:lpstr>cont..</vt:lpstr>
      <vt:lpstr>Example questions</vt:lpstr>
      <vt:lpstr>Application pics</vt:lpstr>
      <vt:lpstr>Sensor</vt:lpstr>
      <vt:lpstr>Results</vt:lpstr>
      <vt:lpstr>Slide 9</vt:lpstr>
      <vt:lpstr>Results cont</vt:lpstr>
      <vt:lpstr>Slide 11</vt:lpstr>
      <vt:lpstr>Future work</vt:lpstr>
      <vt:lpstr>Conclusions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Body Sensor Network</dc:title>
  <dc:creator>Michael</dc:creator>
  <cp:lastModifiedBy>Michael</cp:lastModifiedBy>
  <cp:revision>25</cp:revision>
  <dcterms:created xsi:type="dcterms:W3CDTF">2012-07-27T00:09:07Z</dcterms:created>
  <dcterms:modified xsi:type="dcterms:W3CDTF">2012-07-27T13:21:53Z</dcterms:modified>
</cp:coreProperties>
</file>